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797675" cy="992822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73084-5E25-48D4-9E5D-419E21E98E91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1C6DE-1AB9-4977-BC5C-380A482C3C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5493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2023.02.14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Mokinių mokymosi motyvacijos formavimas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Rima </a:t>
            </a:r>
            <a:r>
              <a:rPr lang="lt-LT" dirty="0" err="1" smtClean="0"/>
              <a:t>Auštrienė</a:t>
            </a:r>
            <a:r>
              <a:rPr lang="lt-LT" dirty="0" smtClean="0"/>
              <a:t>, Egidija Jurkšaitienė, </a:t>
            </a:r>
          </a:p>
          <a:p>
            <a:r>
              <a:rPr lang="lt-LT" dirty="0" smtClean="0"/>
              <a:t>Laura </a:t>
            </a:r>
            <a:r>
              <a:rPr lang="lt-LT" dirty="0" err="1" smtClean="0"/>
              <a:t>Grodeckienė</a:t>
            </a:r>
            <a:endParaRPr lang="lt-LT" dirty="0" smtClean="0"/>
          </a:p>
          <a:p>
            <a:endParaRPr lang="lt-LT" dirty="0"/>
          </a:p>
          <a:p>
            <a:r>
              <a:rPr lang="lt-LT" smtClean="0"/>
              <a:t>2023-02-13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5853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Priemonės, respondentai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t-LT" dirty="0"/>
              <a:t>* Priemonės:</a:t>
            </a:r>
          </a:p>
          <a:p>
            <a:r>
              <a:rPr lang="en-US" dirty="0" err="1"/>
              <a:t>Internetin</a:t>
            </a:r>
            <a:r>
              <a:rPr lang="lt-LT" dirty="0"/>
              <a:t>ė anoniminė apklausa</a:t>
            </a:r>
          </a:p>
          <a:p>
            <a:pPr marL="514350" indent="-514350">
              <a:buNone/>
            </a:pPr>
            <a:endParaRPr lang="lt-LT" dirty="0"/>
          </a:p>
          <a:p>
            <a:pPr marL="514350" indent="-514350">
              <a:buNone/>
            </a:pPr>
            <a:r>
              <a:rPr lang="lt-LT" dirty="0"/>
              <a:t>* Respondentai – </a:t>
            </a:r>
          </a:p>
          <a:p>
            <a:pPr marL="514350" indent="-514350"/>
            <a:r>
              <a:rPr lang="lt-LT" dirty="0"/>
              <a:t>86 mokiniai (3-9 klasė).</a:t>
            </a:r>
          </a:p>
          <a:p>
            <a:pPr marL="514350" indent="-51435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87960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/>
              <a:t>1.</a:t>
            </a:r>
            <a:r>
              <a:rPr lang="en-US" sz="3200" dirty="0"/>
              <a:t> </a:t>
            </a:r>
            <a:r>
              <a:rPr lang="lt-LT" sz="3200" dirty="0"/>
              <a:t>Kodėl tu mokaisi? </a:t>
            </a:r>
            <a:endParaRPr lang="lt-LT" dirty="0"/>
          </a:p>
        </p:txBody>
      </p:sp>
      <p:pic>
        <p:nvPicPr>
          <p:cNvPr id="4" name="Turinio vietos rezervavimo ženklas 5" descr="1kl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263" y="1387480"/>
            <a:ext cx="7286676" cy="3551894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877440"/>
            <a:ext cx="5499069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26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/>
              <a:t>2. Mokytojai užduoda atitinkantį gebėjimus namų darbų kiekį: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" name="Turinio vietos rezervavimo ženklas 5" descr="2kl.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652895" cy="334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6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/>
              <a:t>3. Kokie tavo mėgstamiausi mokymo(</a:t>
            </a:r>
            <a:r>
              <a:rPr lang="lt-LT" sz="3200" dirty="0" err="1"/>
              <a:t>si</a:t>
            </a:r>
            <a:r>
              <a:rPr lang="lt-LT" sz="3200" dirty="0"/>
              <a:t>) metodai? 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683568" y="5517232"/>
            <a:ext cx="7467600" cy="936104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3.7.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darbas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su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kompiuterine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įranga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s-ES" sz="1600" dirty="0">
                <a:solidFill>
                  <a:prstClr val="black"/>
                </a:solidFill>
                <a:latin typeface="Calibri"/>
              </a:rPr>
              <a:t>3.8. darbas su išmaniosiomis lentomis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lt-LT" sz="1600" dirty="0">
                <a:solidFill>
                  <a:prstClr val="black"/>
                </a:solidFill>
                <a:latin typeface="Calibri"/>
              </a:rPr>
              <a:t>3.11. medžiagos ieškojimas internetinėje erdvėje, bibliotekoje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endParaRPr lang="lt-LT" dirty="0"/>
          </a:p>
        </p:txBody>
      </p:sp>
      <p:pic>
        <p:nvPicPr>
          <p:cNvPr id="4" name="Turinio vietos rezervavimo ženklas 4" descr="3k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416" y="1520462"/>
            <a:ext cx="6935168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47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/>
              <a:t>4. Kas mažina </a:t>
            </a:r>
            <a:r>
              <a:rPr lang="lt-LT" sz="3200" dirty="0" smtClean="0"/>
              <a:t>mokymo(</a:t>
            </a:r>
            <a:r>
              <a:rPr lang="lt-LT" sz="3200" dirty="0" err="1" smtClean="0"/>
              <a:t>si</a:t>
            </a:r>
            <a:r>
              <a:rPr lang="lt-LT" sz="3200" dirty="0" smtClean="0"/>
              <a:t>) motyvaciją</a:t>
            </a:r>
            <a:r>
              <a:rPr lang="lt-LT" sz="3200" dirty="0"/>
              <a:t>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5085184"/>
            <a:ext cx="7467600" cy="158417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4.1.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Klausymasis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vangaus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neįdomaus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mokytojo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;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4.2. Per sunkios ar per lengvos užduotys;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lt-LT" sz="1600" dirty="0">
                <a:solidFill>
                  <a:prstClr val="black"/>
                </a:solidFill>
                <a:latin typeface="Calibri"/>
              </a:rPr>
              <a:t>4.3. Nėra grįžtamojo ryšio apie padarytą pažangą pamokoje;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BR" sz="1600" dirty="0">
                <a:solidFill>
                  <a:prstClr val="black"/>
                </a:solidFill>
                <a:latin typeface="Calibri"/>
              </a:rPr>
              <a:t>4.4. per lėtas ar per greitas ėjimas pirmyn mokantis naujas temas;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fi-FI" sz="1600" dirty="0">
                <a:solidFill>
                  <a:prstClr val="black"/>
                </a:solidFill>
                <a:latin typeface="Calibri"/>
              </a:rPr>
              <a:t>4.6. blogas apšvietimas, šildymas, akustika;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4.7.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pasakymas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kad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vargu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ar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mokiniai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ką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nors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supras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;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4.8.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įpratimas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laukti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mokytojo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pagalbos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;</a:t>
            </a:r>
            <a:endParaRPr lang="lt-LT" sz="16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4.9.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pasakymas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mokiniams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kad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tema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sunki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;</a:t>
            </a:r>
          </a:p>
          <a:p>
            <a:endParaRPr lang="lt-LT" dirty="0"/>
          </a:p>
        </p:txBody>
      </p:sp>
      <p:pic>
        <p:nvPicPr>
          <p:cNvPr id="4" name="Turinio vietos rezervavimo ženklas 4" descr="4k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494" y="1417638"/>
            <a:ext cx="7059011" cy="358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61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/>
              <a:t>5. Mokausi šioje klasėje: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7283887" y="2924944"/>
            <a:ext cx="1090464" cy="16127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lt-LT" dirty="0"/>
              <a:t>9 mok.</a:t>
            </a:r>
          </a:p>
          <a:p>
            <a:pPr marL="0" indent="0">
              <a:buNone/>
            </a:pPr>
            <a:r>
              <a:rPr lang="lt-LT" dirty="0"/>
              <a:t>18 mok.</a:t>
            </a:r>
          </a:p>
          <a:p>
            <a:pPr marL="0" indent="0">
              <a:buNone/>
            </a:pPr>
            <a:r>
              <a:rPr lang="lt-LT" dirty="0"/>
              <a:t>13 mok.</a:t>
            </a:r>
          </a:p>
          <a:p>
            <a:pPr marL="0" indent="0">
              <a:buNone/>
            </a:pPr>
            <a:r>
              <a:rPr lang="lt-LT" dirty="0"/>
              <a:t>11 mok.</a:t>
            </a:r>
          </a:p>
          <a:p>
            <a:pPr marL="0" indent="0">
              <a:buNone/>
            </a:pPr>
            <a:r>
              <a:rPr lang="lt-LT" dirty="0"/>
              <a:t>8 mok.</a:t>
            </a:r>
          </a:p>
          <a:p>
            <a:pPr marL="0" indent="0">
              <a:buNone/>
            </a:pPr>
            <a:r>
              <a:rPr lang="lt-LT" dirty="0"/>
              <a:t>17 mok.</a:t>
            </a:r>
          </a:p>
          <a:p>
            <a:pPr marL="0" indent="0">
              <a:buNone/>
            </a:pPr>
            <a:r>
              <a:rPr lang="lt-LT" dirty="0"/>
              <a:t>10 mok</a:t>
            </a:r>
          </a:p>
        </p:txBody>
      </p:sp>
      <p:pic>
        <p:nvPicPr>
          <p:cNvPr id="4" name="Turinio vietos rezervavimo ženklas 3" descr="5k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553" y="1772816"/>
            <a:ext cx="6817350" cy="349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 (I)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Daugiau negu pusė mokinių (65,1%) nori, kad jų mokymusi būtų patenkinti tėvai, artimieji.</a:t>
            </a:r>
          </a:p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64% mokinių suvokia, kad to, ko išmoksta mokykloje, reikės ateityje. </a:t>
            </a:r>
          </a:p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Nemažai daliai mokinių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lt-LT" dirty="0">
                <a:solidFill>
                  <a:prstClr val="black"/>
                </a:solidFill>
              </a:rPr>
              <a:t>(45,3%) </a:t>
            </a:r>
            <a:r>
              <a:rPr lang="en-US" dirty="0" err="1">
                <a:solidFill>
                  <a:prstClr val="black"/>
                </a:solidFill>
              </a:rPr>
              <a:t>labai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įdomu</a:t>
            </a:r>
            <a:r>
              <a:rPr lang="en-US" dirty="0">
                <a:solidFill>
                  <a:prstClr val="black"/>
                </a:solidFill>
              </a:rPr>
              <a:t> tai, </a:t>
            </a:r>
            <a:r>
              <a:rPr lang="en-US" dirty="0" err="1">
                <a:solidFill>
                  <a:prstClr val="black"/>
                </a:solidFill>
              </a:rPr>
              <a:t>ko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dar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nežin</a:t>
            </a:r>
            <a:r>
              <a:rPr lang="lt-LT" dirty="0">
                <a:solidFill>
                  <a:prstClr val="black"/>
                </a:solidFill>
              </a:rPr>
              <a:t>o</a:t>
            </a:r>
            <a:r>
              <a:rPr lang="en-US" dirty="0">
                <a:solidFill>
                  <a:prstClr val="black"/>
                </a:solidFill>
              </a:rPr>
              <a:t>.</a:t>
            </a:r>
            <a:r>
              <a:rPr lang="lt-LT" dirty="0">
                <a:solidFill>
                  <a:prstClr val="black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Dalis mokinių (40,7%) teigia, kad mokytis verčia sąžinė, jie jaučia, kad privalo mokytis. </a:t>
            </a:r>
          </a:p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36% mokinių nori atrodyti protingi, sumanūs, išradingi draugų akyse. </a:t>
            </a:r>
          </a:p>
          <a:p>
            <a:pPr marL="0" lvl="0" indent="0">
              <a:spcBef>
                <a:spcPts val="0"/>
              </a:spcBef>
              <a:buNone/>
            </a:pPr>
            <a:endParaRPr lang="lt-LT" sz="11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lt-LT" sz="11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lt-LT" sz="11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1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lt-LT" sz="11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lt-LT" sz="1100" dirty="0">
              <a:solidFill>
                <a:prstClr val="black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6492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 (II)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Mažiau negu trečdaliui (30,2%) mokinių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malonu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įdomu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atlikti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mokykloje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gautas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užduotis</a:t>
            </a:r>
            <a:r>
              <a:rPr lang="en-US" dirty="0">
                <a:solidFill>
                  <a:prstClr val="black"/>
                </a:solidFill>
              </a:rPr>
              <a:t>.</a:t>
            </a:r>
            <a:r>
              <a:rPr lang="lt-LT" dirty="0">
                <a:solidFill>
                  <a:prstClr val="black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Keletą mokinių (11,6%) mokytis skatina tėvai: duoda pinigų, perka tai, ko jie nori. </a:t>
            </a:r>
          </a:p>
          <a:p>
            <a:pPr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Keli mokiniai (11,6%) teigia, kad bijo tėvų ir mokytojų.</a:t>
            </a:r>
          </a:p>
          <a:p>
            <a:pPr lvl="0">
              <a:spcBef>
                <a:spcPts val="0"/>
              </a:spcBef>
            </a:pPr>
            <a:r>
              <a:rPr lang="lt-LT" dirty="0">
                <a:solidFill>
                  <a:prstClr val="black"/>
                </a:solidFill>
              </a:rPr>
              <a:t>Daugiau negu pusė mokinių (52,3%) visiškai sutinka arba sutinka, kad mokytojai užduoda jų gebėjimus atitinkantį namų darbų kiekį.</a:t>
            </a:r>
          </a:p>
          <a:p>
            <a:pPr>
              <a:spcBef>
                <a:spcPts val="0"/>
              </a:spcBef>
            </a:pPr>
            <a:endParaRPr lang="lt-LT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51952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 (III)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lt-LT" dirty="0">
                <a:solidFill>
                  <a:prstClr val="black"/>
                </a:solidFill>
              </a:rPr>
              <a:t>Mėgstamiausi mokinių mokymo(</a:t>
            </a:r>
            <a:r>
              <a:rPr lang="lt-LT" dirty="0" err="1">
                <a:solidFill>
                  <a:prstClr val="black"/>
                </a:solidFill>
              </a:rPr>
              <a:t>si</a:t>
            </a:r>
            <a:r>
              <a:rPr lang="lt-LT" dirty="0">
                <a:solidFill>
                  <a:prstClr val="black"/>
                </a:solidFill>
              </a:rPr>
              <a:t>) metodai: 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eksperimentai (73,3%), 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žaidimai ir simuliacijos (58,1%), 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darbas su kompiuterine technika (52,3%),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diskusija grupėje (50%), 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laboratoriniai darbai (47,7%), 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projektavimas (41,9%), 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darbas su išmaniosiomis lentomis (39,5%), </a:t>
            </a:r>
          </a:p>
          <a:p>
            <a:pPr lvl="0"/>
            <a:r>
              <a:rPr lang="lt-LT" dirty="0">
                <a:solidFill>
                  <a:prstClr val="black"/>
                </a:solidFill>
              </a:rPr>
              <a:t>meno darbai (38,4%).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8006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 (IV)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Daugiau negu pusės mokinių (55,8%) nuomone mokymosi motyvaciją labiausiai mažina per sunkios ar per lengvos užduotys.</a:t>
            </a:r>
          </a:p>
          <a:p>
            <a:r>
              <a:rPr lang="lt-LT" dirty="0"/>
              <a:t>Dalis mokinių (41,9%) mano, kad tai lemia per ilgas sėdėjimas.</a:t>
            </a:r>
          </a:p>
          <a:p>
            <a:r>
              <a:rPr lang="lt-LT" dirty="0"/>
              <a:t>Po 40,7% mokinių teigia, kad motyvaciją mažina klausymasis vangaus, neįdomaus mokytojo ir </a:t>
            </a:r>
            <a:r>
              <a:rPr lang="pt-BR" dirty="0"/>
              <a:t>per lėtas ar per greitas ėjimas pirmyn mokantis naujas temas</a:t>
            </a:r>
            <a:r>
              <a:rPr lang="lt-LT" dirty="0"/>
              <a:t>.</a:t>
            </a:r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6976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KAS YRA MOTYVACIJA?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r>
              <a:rPr lang="lt-LT" dirty="0" smtClean="0"/>
              <a:t>Motyvacija – procesas, skatinantis elgtis taip, kad būtų pasiekta svarbių žmogui tikslų arba, kad būtų patenkinti poreikiai ir motyvai.</a:t>
            </a:r>
          </a:p>
          <a:p>
            <a:r>
              <a:rPr lang="lt-LT" dirty="0" smtClean="0"/>
              <a:t>Motyvas yra tai, kas skatina individą būti aktyviu, veikti, daryti. Motyvų šaltiniai: potraukiai, poreikiai, interesai, polinkiai, vertybės, požiūriai, idealai, įsitikinimai, žinojimas, emocijos, valia, ketinimai.</a:t>
            </a:r>
          </a:p>
          <a:p>
            <a:r>
              <a:rPr lang="lt-LT" dirty="0" smtClean="0"/>
              <a:t>Kai pasireiškia bent vienas veiksnys, sakoma, kad asmenybė motyvuota.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31921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 (V)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Mažiau negu trečdalis mokinių (30,2%) teigia, kad motyvaciją mažina </a:t>
            </a:r>
            <a:r>
              <a:rPr lang="en-US" dirty="0" err="1"/>
              <a:t>pasakymas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vargu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mokiniai</a:t>
            </a:r>
            <a:r>
              <a:rPr lang="en-US" dirty="0"/>
              <a:t> </a:t>
            </a:r>
            <a:r>
              <a:rPr lang="en-US" dirty="0" err="1"/>
              <a:t>ką</a:t>
            </a:r>
            <a:r>
              <a:rPr lang="en-US" dirty="0"/>
              <a:t> </a:t>
            </a:r>
            <a:r>
              <a:rPr lang="en-US" dirty="0" err="1"/>
              <a:t>nors</a:t>
            </a:r>
            <a:r>
              <a:rPr lang="en-US" dirty="0"/>
              <a:t> </a:t>
            </a:r>
            <a:r>
              <a:rPr lang="en-US" dirty="0" err="1"/>
              <a:t>supras</a:t>
            </a:r>
            <a:r>
              <a:rPr lang="lt-LT" dirty="0"/>
              <a:t>.</a:t>
            </a:r>
          </a:p>
          <a:p>
            <a:r>
              <a:rPr lang="lt-LT" dirty="0"/>
              <a:t>Keleto mokinių (25,6%) nuomone, tai lemia</a:t>
            </a:r>
            <a:r>
              <a:rPr lang="fi-FI" dirty="0"/>
              <a:t> blogas apšvietimas, šildymas, akustika</a:t>
            </a:r>
            <a:r>
              <a:rPr lang="lt-LT" dirty="0"/>
              <a:t>.</a:t>
            </a:r>
          </a:p>
          <a:p>
            <a:r>
              <a:rPr lang="lt-LT" dirty="0"/>
              <a:t>Po 24,4% mokinių mano, kad mokymosi motyvacija mažėja dėl </a:t>
            </a:r>
            <a:r>
              <a:rPr lang="en-US" dirty="0" err="1"/>
              <a:t>įpratim</a:t>
            </a:r>
            <a:r>
              <a:rPr lang="lt-LT" dirty="0"/>
              <a:t>o</a:t>
            </a:r>
            <a:r>
              <a:rPr lang="en-US" dirty="0"/>
              <a:t> </a:t>
            </a:r>
            <a:r>
              <a:rPr lang="en-US" dirty="0" err="1"/>
              <a:t>laukti</a:t>
            </a:r>
            <a:r>
              <a:rPr lang="en-US" dirty="0"/>
              <a:t> </a:t>
            </a:r>
            <a:r>
              <a:rPr lang="en-US" dirty="0" err="1"/>
              <a:t>mokytojo</a:t>
            </a:r>
            <a:r>
              <a:rPr lang="en-US" dirty="0"/>
              <a:t> </a:t>
            </a:r>
            <a:r>
              <a:rPr lang="en-US" dirty="0" err="1"/>
              <a:t>pagalbos</a:t>
            </a:r>
            <a:r>
              <a:rPr lang="lt-LT" dirty="0"/>
              <a:t> ir</a:t>
            </a:r>
            <a:r>
              <a:rPr lang="en-US" dirty="0"/>
              <a:t> </a:t>
            </a:r>
            <a:r>
              <a:rPr lang="en-US" dirty="0" err="1"/>
              <a:t>pasakym</a:t>
            </a:r>
            <a:r>
              <a:rPr lang="lt-LT" dirty="0"/>
              <a:t>o</a:t>
            </a:r>
            <a:r>
              <a:rPr lang="en-US" dirty="0"/>
              <a:t> </a:t>
            </a:r>
            <a:r>
              <a:rPr lang="en-US" dirty="0" err="1"/>
              <a:t>mokiniams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sunki</a:t>
            </a:r>
            <a:r>
              <a:rPr lang="lt-LT" dirty="0"/>
              <a:t>.</a:t>
            </a:r>
          </a:p>
          <a:p>
            <a:r>
              <a:rPr lang="lt-LT" dirty="0"/>
              <a:t>Keliems mokiniams (14%) atrodo, kad taip atsitinka dėl grįžtamojo ryšio apie padarytą pažangą pamokoje nebuvimo.</a:t>
            </a:r>
          </a:p>
          <a:p>
            <a:pPr marL="0" indent="0">
              <a:buNone/>
            </a:pPr>
            <a:endParaRPr lang="lt-LT" dirty="0"/>
          </a:p>
          <a:p>
            <a:endParaRPr lang="en-US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428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Rekomendacijos (I)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1. Ugdymo procese daugiau naudoti eksperimentų, žaidimų ir simuliacijų, darbo su kompiuterine technika, diskusijų grupėje, laboratorinių darbų, projektavimo, darbo su išmaniosiomis lentomis, meno darbų metodus.</a:t>
            </a:r>
          </a:p>
          <a:p>
            <a:pPr marL="0" indent="0">
              <a:buNone/>
            </a:pPr>
            <a:r>
              <a:rPr lang="lt-LT" dirty="0"/>
              <a:t>2. Atsakingiau diferencijuoti, personalizuoti ir individualizuoti ugdymo turinį: pamokoje pateikti kiekvieno mokinio žinias ir gebėjimus atitinkančias užduotis, suteikti galimybę pajusti mokymosi sėkmę.</a:t>
            </a:r>
          </a:p>
          <a:p>
            <a:pPr marL="514350" indent="-514350">
              <a:buAutoNum type="arabicPeriod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38066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Rekomendacijos (II)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3. Vengti monotoniško mokinių sėdėjimo,       įtraukti veiklas, leidžiančias pajudėti. </a:t>
            </a:r>
          </a:p>
          <a:p>
            <a:pPr marL="0" indent="0">
              <a:buNone/>
            </a:pPr>
            <a:r>
              <a:rPr lang="lt-LT" dirty="0"/>
              <a:t>4. Didesnį dėmesį pamokoje skirti mokinių sudominimui.</a:t>
            </a:r>
          </a:p>
          <a:p>
            <a:pPr marL="0" indent="0">
              <a:buNone/>
            </a:pPr>
            <a:r>
              <a:rPr lang="lt-LT" dirty="0"/>
              <a:t>5. Ugdymo procese siekti kokybės, o ne kiekybės, išlaikyti tinkamą mokymo(</a:t>
            </a:r>
            <a:r>
              <a:rPr lang="lt-LT" dirty="0" err="1"/>
              <a:t>si</a:t>
            </a:r>
            <a:r>
              <a:rPr lang="lt-LT" dirty="0"/>
              <a:t>) tempą.</a:t>
            </a:r>
          </a:p>
          <a:p>
            <a:pPr marL="0" indent="0">
              <a:buNone/>
            </a:pPr>
            <a:r>
              <a:rPr lang="lt-LT" dirty="0"/>
              <a:t>6. Ypatingą dėmesį pamokoje skirti refleksijai, mokinių įsivertinimui ir grįžtamajam ryšiui apie padarytą pažangą.</a:t>
            </a:r>
          </a:p>
        </p:txBody>
      </p:sp>
    </p:spTree>
    <p:extLst>
      <p:ext uri="{BB962C8B-B14F-4D97-AF65-F5344CB8AC3E}">
        <p14:creationId xmlns:p14="http://schemas.microsoft.com/office/powerpoint/2010/main" val="325425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lt-LT" dirty="0">
                <a:latin typeface="Arial" pitchFamily="34" charset="0"/>
                <a:cs typeface="Arial" pitchFamily="34" charset="0"/>
              </a:rPr>
              <a:t>Neieškok motyvacijos</a:t>
            </a:r>
            <a:r>
              <a:rPr lang="en-US" dirty="0">
                <a:latin typeface="Arial" pitchFamily="34" charset="0"/>
                <a:cs typeface="Arial" pitchFamily="34" charset="0"/>
              </a:rPr>
              <a:t>, o </a:t>
            </a:r>
            <a:r>
              <a:rPr lang="lt-LT" dirty="0">
                <a:latin typeface="Arial" pitchFamily="34" charset="0"/>
                <a:cs typeface="Arial" pitchFamily="34" charset="0"/>
              </a:rPr>
              <a:t>tapk motyvacija kitiems!</a:t>
            </a:r>
            <a:r>
              <a:rPr lang="en-US" dirty="0">
                <a:latin typeface="Arial" pitchFamily="34" charset="0"/>
                <a:cs typeface="Arial" pitchFamily="34" charset="0"/>
              </a:rPr>
              <a:t>!!</a:t>
            </a:r>
          </a:p>
          <a:p>
            <a:endParaRPr lang="lt-LT" dirty="0"/>
          </a:p>
        </p:txBody>
      </p:sp>
      <p:pic>
        <p:nvPicPr>
          <p:cNvPr id="4" name="Paveikslėlio vietos rezervavimo ženklas 9" descr="istockphoto-1255203350-612x612.jpg"/>
          <p:cNvPicPr>
            <a:picLocks noChangeAspect="1"/>
          </p:cNvPicPr>
          <p:nvPr/>
        </p:nvPicPr>
        <p:blipFill>
          <a:blip r:embed="rId2" cstate="print"/>
          <a:srcRect l="5556" r="5556"/>
          <a:stretch>
            <a:fillRect/>
          </a:stretch>
        </p:blipFill>
        <p:spPr>
          <a:xfrm>
            <a:off x="1691680" y="2204864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7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HUMANISTINIS UGDYMAS – MOKYMOSI MOTYVACIJOS SĄLYGA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Kiekvienas – skirtingas.</a:t>
            </a:r>
          </a:p>
          <a:p>
            <a:r>
              <a:rPr lang="lt-LT" dirty="0" smtClean="0"/>
              <a:t>Svarbūs mokinių emociniai poreikiai.</a:t>
            </a:r>
          </a:p>
          <a:p>
            <a:r>
              <a:rPr lang="lt-LT" dirty="0" smtClean="0"/>
              <a:t>Svarbūs mokinių mokymosi poreikiai ir polinkiai.</a:t>
            </a:r>
          </a:p>
          <a:p>
            <a:r>
              <a:rPr lang="lt-LT" dirty="0" smtClean="0"/>
              <a:t>Mokiniai turėtų patys sau vadovauti.</a:t>
            </a:r>
          </a:p>
          <a:p>
            <a:r>
              <a:rPr lang="lt-LT" dirty="0" smtClean="0"/>
              <a:t>Mokiniai turi patys tapti atsakingi už savo mokymąsi.</a:t>
            </a:r>
          </a:p>
          <a:p>
            <a:r>
              <a:rPr lang="lt-LT" dirty="0" smtClean="0"/>
              <a:t>Savęs vertinimas svarbesnis nei mokytojo vertinimas.</a:t>
            </a:r>
          </a:p>
          <a:p>
            <a:r>
              <a:rPr lang="lt-LT" dirty="0" smtClean="0"/>
              <a:t>Kuo mažiau baimės – tuo mokinys noriau, efektyviau ir lengviau mokysis.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8567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778098"/>
          </a:xfrm>
        </p:spPr>
        <p:txBody>
          <a:bodyPr>
            <a:normAutofit fontScale="90000"/>
          </a:bodyPr>
          <a:lstStyle/>
          <a:p>
            <a:r>
              <a:rPr lang="lt-LT" sz="2800" b="1" dirty="0" smtClean="0"/>
              <a:t>SVARBIAUSI MOKYMOSI MOTYVACIJOS ASPEKTAI</a:t>
            </a:r>
            <a:endParaRPr lang="lt-LT" sz="2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Itin svarbūs aspektai – tikėjimas ir vertybė. Kiek mokinys tikisi sėkmės mokydamasis? Kiek mokinys vertina mokymąsi?</a:t>
            </a:r>
          </a:p>
          <a:p>
            <a:r>
              <a:rPr lang="lt-LT" dirty="0"/>
              <a:t>Mokymosi motyvacija – tai su mokymosi veikla susijusių priežasčių: poreikių, tikslų, vertybių ir t.t. visuma:</a:t>
            </a:r>
          </a:p>
          <a:p>
            <a:r>
              <a:rPr lang="lt-LT" dirty="0"/>
              <a:t>padeda mokiniui orientuotis į tikslą ir suvokti, kiek laiko reikės tikslui pasiekti, ar reikės pastiprinimo ir kokio;</a:t>
            </a:r>
          </a:p>
          <a:p>
            <a:r>
              <a:rPr lang="lt-LT" dirty="0"/>
              <a:t>aktualizuoja būtinas mokinio žinias, sugebėjimus ir įgūdžius;</a:t>
            </a:r>
          </a:p>
          <a:p>
            <a:r>
              <a:rPr lang="lt-LT" dirty="0"/>
              <a:t>turi įtakos mokymosi kokybei ir mokymosi pasekmėms.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615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lt-LT" b="1" dirty="0" smtClean="0"/>
              <a:t>MOTYVACIJĄ ŽADINANČIOS MOKYMO TECHNIKOS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Netikėtumas – mokytojas turi savo mėgstamus mokymo būdus, kurie leidžia mokiniams numatyti </a:t>
            </a:r>
            <a:r>
              <a:rPr lang="lt-LT" dirty="0" err="1" smtClean="0"/>
              <a:t>mokymo(si</a:t>
            </a:r>
            <a:r>
              <a:rPr lang="lt-LT" dirty="0" smtClean="0"/>
              <a:t>) stilių. Tai gali paskatinti mokinius atsipalaiduoti, jaustis patogiai, bet taip pat ir sužadinti, jeigu panaudojamas netikėtas veiksmas.</a:t>
            </a:r>
          </a:p>
          <a:p>
            <a:r>
              <a:rPr lang="lt-LT" dirty="0" smtClean="0"/>
              <a:t>Pažįstama medžiaga palengvina mokymąsi.</a:t>
            </a:r>
          </a:p>
          <a:p>
            <a:r>
              <a:rPr lang="lt-LT" dirty="0" smtClean="0"/>
              <a:t>Kontekstas – mokiniams išmokus principus ar sąvokas, paprašoma juos pritaikyti neįprastose situacijose.</a:t>
            </a:r>
          </a:p>
          <a:p>
            <a:r>
              <a:rPr lang="lt-LT" dirty="0" smtClean="0"/>
              <a:t>Žaidimai ir vaidinimai – skatina dalyvauti. Svarbu užtikrinti, kad žaidimas ar vaidinimas skatintų mokymąsi ir pabaigoje mokiniui būtų paaiškinta, kodėl jis žaidė ir ko išmoko.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3969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VIDINĖS MOTYVACIJOS ŠALTINIAI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Remkitės įvairiais protiniais gebėjimais, sudarykite galimybę išreikšti tai, ką mokiniai žino, tokiais būdais, kokie jiems parankūs.</a:t>
            </a:r>
          </a:p>
          <a:p>
            <a:r>
              <a:rPr lang="lt-LT" dirty="0" smtClean="0"/>
              <a:t>Kontroliuokite mokinio nuotaikas ir niekuomet neleiskite mokiniui ilgai būti blogos nuotaikos.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6855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490066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IDĖJOS MOKINIŲ MOTYVACIJAI PAKELTI.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637240"/>
          </a:xfrm>
        </p:spPr>
        <p:txBody>
          <a:bodyPr>
            <a:normAutofit/>
          </a:bodyPr>
          <a:lstStyle/>
          <a:p>
            <a:r>
              <a:rPr lang="lt-LT" sz="2000" dirty="0" smtClean="0"/>
              <a:t>Suteikite mokiniams kontrolės (leiskite mokiniams iš dalies pasirinkti ir kontroliuoti tai kas vyksta klasėje – taip jie bus užimti, pvz.: leisdami mokiniams pasirinkti užduoties tipą, ar kokias problemas nagrinėti, jie jaučia turintys kontrolę, kuri gali motyvuoti padaryti daugiau).</a:t>
            </a:r>
          </a:p>
          <a:p>
            <a:r>
              <a:rPr lang="lt-LT" sz="2000" dirty="0" smtClean="0"/>
              <a:t>Sukurkite saugią aplinką (kai mokytojas sukuria saugią ir palankią aplinką, patvirtindami, kad tiki mokinių gebėjimais, mokiniai dažniausiai išlieka motyvuoti negu sakant, kokios bus ne darbo pamokoje pasekmės).</a:t>
            </a:r>
          </a:p>
          <a:p>
            <a:r>
              <a:rPr lang="lt-LT" sz="2000" dirty="0" smtClean="0"/>
              <a:t>Siūlykite skirtingas veiklas (kai kuriems mokiniams labiausiai sekasi mokytis, kai viską patiria pats, kitiems patinka skaityti vienumoje ar darant užduotis grupelėse; </a:t>
            </a:r>
            <a:r>
              <a:rPr lang="lt-LT" sz="2000" dirty="0"/>
              <a:t>s</a:t>
            </a:r>
            <a:r>
              <a:rPr lang="lt-LT" sz="2000" dirty="0" smtClean="0"/>
              <a:t>tengiantis išlaikyti mokinių motyvaciją, keiskite mokymosi metodus, kad kiekvienas galėtų mokytis savaip).</a:t>
            </a:r>
          </a:p>
          <a:p>
            <a:r>
              <a:rPr lang="lt-LT" sz="2000" dirty="0" smtClean="0"/>
              <a:t>Siūlykite apdovanojimus (apdovanokite už pastangas, tačiau prieš tai rimtai pagalvokite apie apdovanojimų sistemą, kuri motyvuotų mokinius).</a:t>
            </a:r>
          </a:p>
          <a:p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00030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62074"/>
          </a:xfrm>
        </p:spPr>
        <p:txBody>
          <a:bodyPr>
            <a:normAutofit/>
          </a:bodyPr>
          <a:lstStyle/>
          <a:p>
            <a:r>
              <a:rPr lang="lt-LT" dirty="0" smtClean="0"/>
              <a:t>KUO DAUGIAU SAVIVALDŽIO MOKYMO(SI).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904656"/>
          </a:xfrm>
        </p:spPr>
        <p:txBody>
          <a:bodyPr>
            <a:normAutofit fontScale="92500" lnSpcReduction="10000"/>
          </a:bodyPr>
          <a:lstStyle/>
          <a:p>
            <a:r>
              <a:rPr lang="lt-LT" dirty="0" smtClean="0"/>
              <a:t>Mokiniai yra linkę daryti tokias veiklas, kuriose jaučiasi turintys kompetencijų.</a:t>
            </a:r>
          </a:p>
          <a:p>
            <a:r>
              <a:rPr lang="lt-LT" dirty="0" smtClean="0"/>
              <a:t>Sukurkite galimybę kiekvienam mokiniui parodyti savo stipriąsias puses, pajausti, kad yra vertinamas.</a:t>
            </a:r>
          </a:p>
          <a:p>
            <a:r>
              <a:rPr lang="lt-LT" dirty="0" smtClean="0"/>
              <a:t>Duokite atlikti ir smagių užduočių. Tai padės mokiniams išlikti motyvuotiems ir sukursite klasėje draugišką atmosferą.</a:t>
            </a:r>
          </a:p>
          <a:p>
            <a:r>
              <a:rPr lang="lt-LT" dirty="0" smtClean="0"/>
              <a:t>Dažnai teikti pozityvią grįžtamąją informaciją bei parodyti kaip galima patobulėti.</a:t>
            </a:r>
          </a:p>
          <a:p>
            <a:r>
              <a:rPr lang="lt-LT" dirty="0" smtClean="0"/>
              <a:t>Siūlykite savo paramą mokiniui, nepaisant koks bus galutinis rezultatas. Parodykite, kad įdėtos pastangos yra ne veltui.</a:t>
            </a:r>
          </a:p>
          <a:p>
            <a:r>
              <a:rPr lang="lt-LT" dirty="0" smtClean="0"/>
              <a:t>Padėkite mokiniams surasti vidinių priežasčių, dėl ko jie dirba klasėje ir mokosi.</a:t>
            </a:r>
          </a:p>
          <a:p>
            <a:r>
              <a:rPr lang="lt-LT" dirty="0" smtClean="0"/>
              <a:t>,,Užkrėskite“ mokinius savo entuziazmu mokytis naujų dalykų.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8204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Mokinių apklausa apie mokymo(</a:t>
            </a:r>
            <a:r>
              <a:rPr lang="lt-LT" dirty="0" err="1" smtClean="0"/>
              <a:t>si</a:t>
            </a:r>
            <a:r>
              <a:rPr lang="lt-LT" dirty="0" smtClean="0"/>
              <a:t>) motyvaciją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Tikslas </a:t>
            </a:r>
            <a:r>
              <a:rPr lang="lt-LT" dirty="0"/>
              <a:t>– nustatyti gimnazijos mokinių mokymo(</a:t>
            </a:r>
            <a:r>
              <a:rPr lang="lt-LT" dirty="0" err="1"/>
              <a:t>si</a:t>
            </a:r>
            <a:r>
              <a:rPr lang="lt-LT" dirty="0"/>
              <a:t>) motyvacijos situaciją.</a:t>
            </a:r>
          </a:p>
          <a:p>
            <a:r>
              <a:rPr lang="lt-LT" dirty="0"/>
              <a:t>Uždaviniai:</a:t>
            </a:r>
          </a:p>
          <a:p>
            <a:pPr marL="0" indent="0">
              <a:buNone/>
            </a:pPr>
            <a:r>
              <a:rPr lang="lt-LT" dirty="0" smtClean="0"/>
              <a:t>1. Atlikti </a:t>
            </a:r>
            <a:r>
              <a:rPr lang="lt-LT" dirty="0"/>
              <a:t>anketinę 3-9 kl. mokinių apklausą.</a:t>
            </a:r>
          </a:p>
          <a:p>
            <a:pPr marL="0" indent="0">
              <a:buNone/>
            </a:pPr>
            <a:r>
              <a:rPr lang="lt-LT" dirty="0" smtClean="0"/>
              <a:t>2. Išanalizuoti </a:t>
            </a:r>
            <a:r>
              <a:rPr lang="lt-LT" dirty="0"/>
              <a:t>gautus duomenis.</a:t>
            </a:r>
          </a:p>
          <a:p>
            <a:pPr marL="0" indent="0">
              <a:buNone/>
            </a:pPr>
            <a:r>
              <a:rPr lang="lt-LT" dirty="0" smtClean="0"/>
              <a:t>3. Pateikti </a:t>
            </a:r>
            <a:r>
              <a:rPr lang="lt-LT" dirty="0"/>
              <a:t>išvadas ir rekomendacijas.</a:t>
            </a:r>
          </a:p>
          <a:p>
            <a:pPr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37300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šdailintas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šdailinta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šdailinta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320</TotalTime>
  <Words>1311</Words>
  <Application>Microsoft Office PowerPoint</Application>
  <PresentationFormat>Demonstracija ekrane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4" baseType="lpstr">
      <vt:lpstr>Išdailintas</vt:lpstr>
      <vt:lpstr>Mokinių mokymosi motyvacijos formavimas</vt:lpstr>
      <vt:lpstr>KAS YRA MOTYVACIJA?</vt:lpstr>
      <vt:lpstr>HUMANISTINIS UGDYMAS – MOKYMOSI MOTYVACIJOS SĄLYGA</vt:lpstr>
      <vt:lpstr>SVARBIAUSI MOKYMOSI MOTYVACIJOS ASPEKTAI</vt:lpstr>
      <vt:lpstr>MOTYVACIJĄ ŽADINANČIOS MOKYMO TECHNIKOS</vt:lpstr>
      <vt:lpstr>VIDINĖS MOTYVACIJOS ŠALTINIAI</vt:lpstr>
      <vt:lpstr>IDĖJOS MOKINIŲ MOTYVACIJAI PAKELTI.</vt:lpstr>
      <vt:lpstr>KUO DAUGIAU SAVIVALDŽIO MOKYMO(SI).</vt:lpstr>
      <vt:lpstr>Mokinių apklausa apie mokymo(si) motyvaciją</vt:lpstr>
      <vt:lpstr>Priemonės, respondentai</vt:lpstr>
      <vt:lpstr>1. Kodėl tu mokaisi? </vt:lpstr>
      <vt:lpstr>2. Mokytojai užduoda atitinkantį gebėjimus namų darbų kiekį:</vt:lpstr>
      <vt:lpstr>3. Kokie tavo mėgstamiausi mokymo(si) metodai? </vt:lpstr>
      <vt:lpstr>4. Kas mažina mokymo(si) motyvaciją?</vt:lpstr>
      <vt:lpstr>5. Mokausi šioje klasėje:</vt:lpstr>
      <vt:lpstr>Išvados (I)</vt:lpstr>
      <vt:lpstr>Išvados (II)</vt:lpstr>
      <vt:lpstr>Išvados (III)</vt:lpstr>
      <vt:lpstr>Išvados (IV)</vt:lpstr>
      <vt:lpstr>Išvados (V)</vt:lpstr>
      <vt:lpstr>Rekomendacijos (I)</vt:lpstr>
      <vt:lpstr>Rekomendacijos (II)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Mokinių mokymosi motyvacijos formavimas</dc:title>
  <dc:creator>Direktores</dc:creator>
  <cp:lastModifiedBy>Direktores</cp:lastModifiedBy>
  <cp:revision>17</cp:revision>
  <cp:lastPrinted>2023-02-14T09:35:52Z</cp:lastPrinted>
  <dcterms:created xsi:type="dcterms:W3CDTF">2023-01-25T07:50:52Z</dcterms:created>
  <dcterms:modified xsi:type="dcterms:W3CDTF">2023-02-14T09:37:48Z</dcterms:modified>
</cp:coreProperties>
</file>